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57" r:id="rId3"/>
    <p:sldId id="264" r:id="rId4"/>
    <p:sldId id="262" r:id="rId5"/>
    <p:sldId id="259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E1EFD-A060-8ABA-D1C4-491DE7BEBEC3}" v="361" dt="2026-04-28T10:38:13.190"/>
    <p1510:client id="{60568DA8-1E68-F8DB-CBE2-6473DCA87FC1}" v="28" dt="2026-04-28T09:04:22.811"/>
    <p1510:client id="{7BBFD2EA-738A-86D2-7771-1067AB583CA1}" v="1575" dt="2026-04-27T12:44:14.156"/>
    <p1510:client id="{7CE02FA0-783B-E843-3659-E6A0FB11D671}" v="145" dt="2026-04-28T02:57:33.325"/>
    <p1510:client id="{C13FA488-17DB-37D0-F45B-136915157956}" v="218" dt="2026-04-27T00:15:25.461"/>
    <p1510:client id="{E05C5DE2-C02B-452D-D300-9F551941AF2F}" v="173" dt="2026-04-28T10:18:38.208"/>
    <p1510:client id="{EB8D777C-0E6E-58D7-F4F2-0837DAF9F56A}" v="184" dt="2026-04-28T11:27:05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2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2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3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1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91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0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7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2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</a:t>
            </a:r>
          </a:p>
          <a:p>
            <a:pPr lvl="6"/>
            <a:r>
              <a:rPr lang="en-US"/>
              <a:t>Seven</a:t>
            </a:r>
          </a:p>
          <a:p>
            <a:pPr lvl="7"/>
            <a:r>
              <a:rPr lang="en-US"/>
              <a:t>Eight</a:t>
            </a:r>
          </a:p>
          <a:p>
            <a:pPr lvl="8"/>
            <a:r>
              <a:rPr lang="en-US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17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ac7dbdd9a6e89f55034532293f2c873db71ca7744d72efcc9126ee500923a37fJmltdHM9MTc3NzE2MTYwMA&amp;ptn=3&amp;ver=2&amp;hsh=4&amp;fclid=3f3dbc9f-042f-60c4-3970-a87a05a461c3&amp;psq=zszp+w+%c5%82%c4%85cznej&amp;u=a1aHR0cHM6Ly9zemtvbGEtcG9kc3Rhd293YS5jb20ucGwva2FtaW9ua2kvNjM&amp;ntb=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PN.Gdansk/photos/-kotwica-polski-walcz%C4%85cej-symbol-nadziei-i-oporu-monogram-liter-p-i-w-nie-by%C5%82-dz/1184661323665691/" TargetMode="External"/><Relationship Id="rId3" Type="http://schemas.openxmlformats.org/officeDocument/2006/relationships/hyperlink" Target="https://zyciorysy.pl/wp-content/uploads/2020/05/355px-Stefan_Rowecki_-1934-e1590060736651.jpg" TargetMode="External"/><Relationship Id="rId7" Type="http://schemas.openxmlformats.org/officeDocument/2006/relationships/hyperlink" Target="https://radiokielce.pl/wp-content/uploads/2017/06/8-093932.jpg" TargetMode="External"/><Relationship Id="rId12" Type="http://schemas.openxmlformats.org/officeDocument/2006/relationships/hyperlink" Target="https://pl.wikipedia.org/wiki/Armia_Krajowa" TargetMode="External"/><Relationship Id="rId2" Type="http://schemas.openxmlformats.org/officeDocument/2006/relationships/hyperlink" Target="https://upload.wikimedia.org/wikipedia/commons/thumb/8/89/Tadeusz_Bor_Komorowski.jpg/500px-Tadeusz_Bor_Komorowski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rawy.pl/43241-70-lat-temu-w-sowieckich-kazamatach-zmarl-gen-Leopold-Okulicki" TargetMode="External"/><Relationship Id="rId11" Type="http://schemas.openxmlformats.org/officeDocument/2006/relationships/hyperlink" Target="https://zs-placzna.edupage.org/a/o-szkole" TargetMode="External"/><Relationship Id="rId5" Type="http://schemas.openxmlformats.org/officeDocument/2006/relationships/hyperlink" Target="https://sodadruk.pl/userdata/public/gfx/7669/POWSTANIE-WARSZAWSKIE--baner-gotowy-do-powieszenia.jpg" TargetMode="External"/><Relationship Id="rId10" Type="http://schemas.openxmlformats.org/officeDocument/2006/relationships/hyperlink" Target="https://mapa.targeo.pl/szkola-podstawowa-im-armii-krajowej-korpus-jodla-w-l-26-140-laczna~13944824/przedsiebiorstwo-firma/adres" TargetMode="External"/><Relationship Id="rId4" Type="http://schemas.openxmlformats.org/officeDocument/2006/relationships/hyperlink" Target="https://przystanekhistoria.pl/dokumenty/zalaczniki/166/166-154843.jpg" TargetMode="External"/><Relationship Id="rId9" Type="http://schemas.openxmlformats.org/officeDocument/2006/relationships/hyperlink" Target="https://sarmatia-antiques.com/pl/produkt/powstanie-warszawskie-opaska-powstancza-armii-krajowej-batalion-kilinsk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012" y="3883741"/>
            <a:ext cx="8676222" cy="1335959"/>
          </a:xfrm>
        </p:spPr>
        <p:txBody>
          <a:bodyPr>
            <a:normAutofit/>
          </a:bodyPr>
          <a:lstStyle/>
          <a:p>
            <a:r>
              <a:rPr lang="pl-PL" sz="4400" b="1">
                <a:solidFill>
                  <a:srgbClr val="FF0000"/>
                </a:solidFill>
              </a:rPr>
              <a:t>"Mój patron, moja szkoła"</a:t>
            </a:r>
          </a:p>
        </p:txBody>
      </p:sp>
      <p:pic>
        <p:nvPicPr>
          <p:cNvPr id="4" name="Obraz 3" descr="mapa.targeo.pl">
            <a:extLst>
              <a:ext uri="{FF2B5EF4-FFF2-40B4-BE49-F238E27FC236}">
                <a16:creationId xmlns:a16="http://schemas.microsoft.com/office/drawing/2014/main" id="{F26B28A6-D24D-BD30-92F7-35C2410E1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025" r="-2" b="4466"/>
          <a:stretch>
            <a:fillRect/>
          </a:stretch>
        </p:blipFill>
        <p:spPr>
          <a:xfrm>
            <a:off x="2167048" y="656253"/>
            <a:ext cx="7630293" cy="335910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464292-AAA8-AC10-9FB5-B0A3A514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" y="203101"/>
            <a:ext cx="5186574" cy="1152310"/>
          </a:xfrm>
        </p:spPr>
        <p:txBody>
          <a:bodyPr/>
          <a:lstStyle/>
          <a:p>
            <a:r>
              <a:rPr lang="pl-PL" b="1">
                <a:solidFill>
                  <a:srgbClr val="FF0000"/>
                </a:solidFill>
              </a:rPr>
              <a:t>          Czym była </a:t>
            </a:r>
            <a:br>
              <a:rPr lang="pl-PL" b="1">
                <a:solidFill>
                  <a:srgbClr val="FF0000"/>
                </a:solidFill>
              </a:rPr>
            </a:br>
            <a:r>
              <a:rPr lang="pl-PL" b="1">
                <a:solidFill>
                  <a:srgbClr val="FF0000"/>
                </a:solidFill>
              </a:rPr>
              <a:t>     Armia Krajowa?</a:t>
            </a:r>
          </a:p>
        </p:txBody>
      </p:sp>
      <p:pic>
        <p:nvPicPr>
          <p:cNvPr id="3" name="Obraz 2" descr="Obraz zawierający tekst, Czcionka, Grafika, symbol&#10;&#10;Zawartość wygenerowana przez AI może być niepoprawna.">
            <a:extLst>
              <a:ext uri="{FF2B5EF4-FFF2-40B4-BE49-F238E27FC236}">
                <a16:creationId xmlns:a16="http://schemas.microsoft.com/office/drawing/2014/main" id="{6D6F0371-3502-33B6-6202-CB2380259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28" y="204107"/>
            <a:ext cx="5575094" cy="3244273"/>
          </a:xfrm>
          <a:prstGeom prst="rect">
            <a:avLst/>
          </a:prstGeom>
        </p:spPr>
      </p:pic>
      <p:sp>
        <p:nvSpPr>
          <p:cNvPr id="4" name="pole tekstowe 6">
            <a:extLst>
              <a:ext uri="{FF2B5EF4-FFF2-40B4-BE49-F238E27FC236}">
                <a16:creationId xmlns:a16="http://schemas.microsoft.com/office/drawing/2014/main" id="{5ED22DC7-9230-1EFF-0865-5C1F0BC283C2}"/>
              </a:ext>
            </a:extLst>
          </p:cNvPr>
          <p:cNvSpPr txBox="1"/>
          <p:nvPr/>
        </p:nvSpPr>
        <p:spPr>
          <a:xfrm>
            <a:off x="5945085" y="3801753"/>
            <a:ext cx="6096000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/>
              <a:t>Największa Akcja zbrojna polskiego podziemia </a:t>
            </a:r>
          </a:p>
          <a:p>
            <a:r>
              <a:rPr lang="pl-PL" b="1"/>
              <a:t>i Armii Krajowej.</a:t>
            </a:r>
          </a:p>
          <a:p>
            <a:pPr algn="ctr"/>
            <a:endParaRPr lang="pl-PL"/>
          </a:p>
        </p:txBody>
      </p:sp>
      <p:pic>
        <p:nvPicPr>
          <p:cNvPr id="7" name="Obraz 6" descr="Obraz zawierający ubrania, budynek, człowiek, osoba&#10;&#10;Zawartość wygenerowana przez AI może być niepoprawna.">
            <a:extLst>
              <a:ext uri="{FF2B5EF4-FFF2-40B4-BE49-F238E27FC236}">
                <a16:creationId xmlns:a16="http://schemas.microsoft.com/office/drawing/2014/main" id="{2913464D-9F70-EA81-FE58-83E0E5E6A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532" y="4258519"/>
            <a:ext cx="3910239" cy="249237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A344477-BCB2-3F2C-F1F1-618C99C1B60E}"/>
              </a:ext>
            </a:extLst>
          </p:cNvPr>
          <p:cNvSpPr txBox="1"/>
          <p:nvPr/>
        </p:nvSpPr>
        <p:spPr>
          <a:xfrm>
            <a:off x="257299" y="1548740"/>
            <a:ext cx="6096000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000" cap="small"/>
              <a:t>Armia krajowa (ak) była największą konspiracyjną armią podziemną w  okupowanej polsce podczas ii wojny  światowej, działającą w ramach polskiego  państwa podziemnego i podporządkowaną naczelnemu wodzowi polskich sił zbrojnych.</a:t>
            </a:r>
            <a:endParaRPr lang="pl-PL" sz="2000"/>
          </a:p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64C1929-BED0-BCAA-509B-0FBBC8B4966C}"/>
              </a:ext>
            </a:extLst>
          </p:cNvPr>
          <p:cNvSpPr txBox="1"/>
          <p:nvPr/>
        </p:nvSpPr>
        <p:spPr>
          <a:xfrm>
            <a:off x="108857" y="4101935"/>
            <a:ext cx="6096000" cy="2549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>
              <a:lnSpc>
                <a:spcPts val="1725"/>
              </a:lnSpc>
            </a:pPr>
            <a:r>
              <a:rPr lang="pl-PL" cap="small"/>
              <a:t>Organizacja została powołana 14 lutego 1942 roku</a:t>
            </a:r>
            <a:r>
              <a:rPr lang="pl-PL"/>
              <a:t>​</a:t>
            </a:r>
          </a:p>
          <a:p>
            <a:pPr rtl="0">
              <a:lnSpc>
                <a:spcPts val="1725"/>
              </a:lnSpc>
            </a:pPr>
            <a:r>
              <a:rPr lang="pl-PL" cap="small"/>
              <a:t> i działała do końca wojny. </a:t>
            </a:r>
            <a:r>
              <a:rPr lang="pl-PL"/>
              <a:t>​</a:t>
            </a:r>
          </a:p>
          <a:p>
            <a:pPr rtl="0">
              <a:lnSpc>
                <a:spcPts val="1725"/>
              </a:lnSpc>
            </a:pPr>
            <a:r>
              <a:rPr lang="pl-PL"/>
              <a:t>​</a:t>
            </a:r>
          </a:p>
          <a:p>
            <a:pPr rtl="0">
              <a:lnSpc>
                <a:spcPts val="1725"/>
              </a:lnSpc>
            </a:pPr>
            <a:r>
              <a:rPr lang="pl-PL" cap="small"/>
              <a:t>Największą operacją militarną Armii Krajowej była akcja </a:t>
            </a:r>
            <a:r>
              <a:rPr lang="pl-PL" cap="small">
                <a:solidFill>
                  <a:srgbClr val="FF0000"/>
                </a:solidFill>
              </a:rPr>
              <a:t>„</a:t>
            </a:r>
            <a:r>
              <a:rPr lang="pl-PL" b="1" cap="small">
                <a:solidFill>
                  <a:srgbClr val="FF0000"/>
                </a:solidFill>
              </a:rPr>
              <a:t>Burza” </a:t>
            </a:r>
            <a:r>
              <a:rPr lang="pl-PL" cap="small"/>
              <a:t>i w jej ramach powstanie warszawskie.</a:t>
            </a:r>
            <a:endParaRPr lang="pl-PL"/>
          </a:p>
          <a:p>
            <a:pPr rtl="0">
              <a:lnSpc>
                <a:spcPts val="1725"/>
              </a:lnSpc>
            </a:pPr>
            <a:r>
              <a:rPr lang="pl-PL"/>
              <a:t>​</a:t>
            </a:r>
          </a:p>
          <a:p>
            <a:pPr rtl="0">
              <a:lnSpc>
                <a:spcPts val="1725"/>
              </a:lnSpc>
            </a:pPr>
            <a:r>
              <a:rPr lang="pl-PL" cap="small"/>
              <a:t>w momencie maksymalnej zdolności bojowej (lato 1944) siły AK liczyły ok. 390 tys. osób, w tym 10,8 tys. oficerów</a:t>
            </a:r>
          </a:p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4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D1A697AC-9E66-9075-B387-76DAA690077F}"/>
              </a:ext>
            </a:extLst>
          </p:cNvPr>
          <p:cNvSpPr txBox="1"/>
          <p:nvPr/>
        </p:nvSpPr>
        <p:spPr>
          <a:xfrm>
            <a:off x="732312" y="479961"/>
            <a:ext cx="609600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cap="all" baseline="0">
                <a:solidFill>
                  <a:srgbClr val="FF0000"/>
                </a:solidFill>
                <a:latin typeface="Century Gothic"/>
              </a:rPr>
              <a:t>Dowódcy</a:t>
            </a:r>
            <a:r>
              <a:rPr lang="en-US" sz="2800" cap="all" baseline="0">
                <a:solidFill>
                  <a:srgbClr val="FF0000"/>
                </a:solidFill>
                <a:latin typeface="Century Gothic"/>
              </a:rPr>
              <a:t>​</a:t>
            </a:r>
            <a:br>
              <a:rPr lang="en-US" sz="2800" cap="all" baseline="0">
                <a:solidFill>
                  <a:srgbClr val="FF0000"/>
                </a:solidFill>
                <a:latin typeface="Century Gothic"/>
              </a:rPr>
            </a:br>
            <a:r>
              <a:rPr lang="en-US" sz="2800" cap="all" baseline="0">
                <a:solidFill>
                  <a:srgbClr val="FF0000"/>
                </a:solidFill>
                <a:latin typeface="Century Gothic"/>
              </a:rPr>
              <a:t> </a:t>
            </a:r>
            <a:r>
              <a:rPr lang="en-US" sz="2800" b="1" cap="all" baseline="0">
                <a:solidFill>
                  <a:srgbClr val="FF0000"/>
                </a:solidFill>
                <a:latin typeface="Century Gothic"/>
              </a:rPr>
              <a:t>Armii Krajowej</a:t>
            </a:r>
            <a:endParaRPr lang="pl-PL"/>
          </a:p>
          <a:p>
            <a:pPr algn="ctr"/>
            <a:endParaRPr lang="pl-PL"/>
          </a:p>
        </p:txBody>
      </p:sp>
      <p:pic>
        <p:nvPicPr>
          <p:cNvPr id="11" name="Obraz 10" descr="Obraz zawierający Ludzka twarz, ubrania, osoba, uniform wojskowy&#10;&#10;Zawartość wygenerowana przez AI może być niepoprawna.">
            <a:extLst>
              <a:ext uri="{FF2B5EF4-FFF2-40B4-BE49-F238E27FC236}">
                <a16:creationId xmlns:a16="http://schemas.microsoft.com/office/drawing/2014/main" id="{142B2F63-84B8-02A8-CB7C-F23402CF5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4" y="1528726"/>
            <a:ext cx="3097188" cy="420716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1695E37-A694-F58B-2641-E2CD1D37B642}"/>
              </a:ext>
            </a:extLst>
          </p:cNvPr>
          <p:cNvSpPr txBox="1"/>
          <p:nvPr/>
        </p:nvSpPr>
        <p:spPr>
          <a:xfrm>
            <a:off x="1524000" y="5724896"/>
            <a:ext cx="60960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pl-PL" sz="160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​</a:t>
            </a:r>
          </a:p>
          <a:p>
            <a:pPr rtl="0"/>
            <a:r>
              <a:rPr lang="pl-PL" sz="1600" b="1" baseline="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Leopold Okulicki</a:t>
            </a:r>
            <a:r>
              <a:rPr lang="en-US" sz="160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​</a:t>
            </a:r>
          </a:p>
          <a:p>
            <a:pPr rtl="0"/>
            <a:r>
              <a:rPr lang="pl-PL" sz="1600" b="1" baseline="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"Niedźwiadek"</a:t>
            </a:r>
          </a:p>
          <a:p>
            <a:pPr algn="ctr"/>
            <a:endParaRPr lang="pl-PL"/>
          </a:p>
        </p:txBody>
      </p:sp>
      <p:pic>
        <p:nvPicPr>
          <p:cNvPr id="15" name="Symbol zastępczy zawartości 9" descr="Obraz zawierający Ludzka twarz, portret, osoba, ubrania&#10;&#10;Zawartość wygenerowana przez AI może być niepoprawna.">
            <a:extLst>
              <a:ext uri="{FF2B5EF4-FFF2-40B4-BE49-F238E27FC236}">
                <a16:creationId xmlns:a16="http://schemas.microsoft.com/office/drawing/2014/main" id="{0905BB32-936A-56EE-B268-3F709B131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170" y="153145"/>
            <a:ext cx="1710096" cy="212434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EA19D57-33F2-109C-5BA1-3D183139D047}"/>
              </a:ext>
            </a:extLst>
          </p:cNvPr>
          <p:cNvSpPr txBox="1"/>
          <p:nvPr/>
        </p:nvSpPr>
        <p:spPr>
          <a:xfrm>
            <a:off x="3781136" y="2458357"/>
            <a:ext cx="6096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pl-PL" sz="1600" b="1" baseline="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Tadeusz Komorowski</a:t>
            </a:r>
            <a:r>
              <a:rPr lang="en-US" sz="160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​</a:t>
            </a:r>
          </a:p>
          <a:p>
            <a:r>
              <a:rPr lang="pl-PL" sz="1600" b="1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            </a:t>
            </a:r>
            <a:r>
              <a:rPr lang="pl-PL" sz="1600" b="1" baseline="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"Bór"</a:t>
            </a:r>
          </a:p>
          <a:p>
            <a:pPr algn="ctr"/>
            <a:endParaRPr lang="pl-PL"/>
          </a:p>
        </p:txBody>
      </p:sp>
      <p:pic>
        <p:nvPicPr>
          <p:cNvPr id="18" name="Symbol zastępczy zawartości 4" descr="Obraz zawierający Ludzka twarz, ubrania, osoba, człowiek&#10;&#10;Zawartość wygenerowana przez AI może być niepoprawna.">
            <a:extLst>
              <a:ext uri="{FF2B5EF4-FFF2-40B4-BE49-F238E27FC236}">
                <a16:creationId xmlns:a16="http://schemas.microsoft.com/office/drawing/2014/main" id="{4178E0CB-7FA9-ED1D-7718-6330AB86A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644" y="3201450"/>
            <a:ext cx="1707170" cy="2357271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4DEA296-D71D-9099-FD87-980E4D3D3A2E}"/>
              </a:ext>
            </a:extLst>
          </p:cNvPr>
          <p:cNvSpPr txBox="1"/>
          <p:nvPr/>
        </p:nvSpPr>
        <p:spPr>
          <a:xfrm>
            <a:off x="3955143" y="5698507"/>
            <a:ext cx="60960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pl-PL" sz="1600" b="1" baseline="0">
                <a:solidFill>
                  <a:srgbClr val="FFFFFF"/>
                </a:solidFill>
                <a:latin typeface="Neue Haas Grotesk Text Pro"/>
                <a:ea typeface="Segoe UI"/>
                <a:cs typeface="Segoe UI"/>
              </a:rPr>
              <a:t>Stefan Rowecki</a:t>
            </a:r>
            <a:r>
              <a:rPr lang="en-US" sz="1600" baseline="0">
                <a:solidFill>
                  <a:srgbClr val="FFFFFF"/>
                </a:solidFill>
                <a:latin typeface="Neue Haas Grotesk Text Pro"/>
                <a:ea typeface="Segoe UI"/>
                <a:cs typeface="Segoe UI"/>
              </a:rPr>
              <a:t>​</a:t>
            </a:r>
            <a:r>
              <a:rPr lang="pl-PL" sz="1600">
                <a:solidFill>
                  <a:srgbClr val="FFFFFF"/>
                </a:solidFill>
                <a:latin typeface="Neue Haas Grotesk Text Pro"/>
                <a:ea typeface="Segoe UI"/>
                <a:cs typeface="Segoe UI"/>
              </a:rPr>
              <a:t>​</a:t>
            </a:r>
          </a:p>
          <a:p>
            <a:pPr rtl="0"/>
            <a:r>
              <a:rPr lang="pl-PL" sz="1600" b="1" baseline="0">
                <a:solidFill>
                  <a:srgbClr val="FFFFFF"/>
                </a:solidFill>
                <a:latin typeface="Neue Haas Grotesk Text Pro"/>
                <a:ea typeface="Segoe UI"/>
                <a:cs typeface="Segoe UI"/>
              </a:rPr>
              <a:t> "Grot"</a:t>
            </a:r>
          </a:p>
          <a:p>
            <a:pPr algn="ctr"/>
            <a:endParaRPr lang="pl-PL"/>
          </a:p>
        </p:txBody>
      </p:sp>
      <p:pic>
        <p:nvPicPr>
          <p:cNvPr id="8" name="Symbol zastępczy zawartości 7" descr="Obraz zawierający tekst, zrzut ekranu, Czcionka, numer&#10;&#10;Zawartość wygenerowana przez AI może być niepoprawna.">
            <a:extLst>
              <a:ext uri="{FF2B5EF4-FFF2-40B4-BE49-F238E27FC236}">
                <a16:creationId xmlns:a16="http://schemas.microsoft.com/office/drawing/2014/main" id="{22A7037A-BC6A-F600-23B7-359D609117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829198" y="816959"/>
            <a:ext cx="4876800" cy="127256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1E7366-6C76-C275-A50F-7FDD506B8304}"/>
              </a:ext>
            </a:extLst>
          </p:cNvPr>
          <p:cNvSpPr txBox="1"/>
          <p:nvPr/>
        </p:nvSpPr>
        <p:spPr>
          <a:xfrm>
            <a:off x="6830786" y="154214"/>
            <a:ext cx="60960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2400" b="1" baseline="0">
                <a:solidFill>
                  <a:srgbClr val="FF0000"/>
                </a:solidFill>
                <a:latin typeface="Century Gothic"/>
                <a:ea typeface="Segoe UI"/>
                <a:cs typeface="Segoe UI"/>
              </a:rPr>
              <a:t>Rota</a:t>
            </a:r>
            <a:r>
              <a:rPr lang="pl-PL" sz="2400" b="1" baseline="0">
                <a:solidFill>
                  <a:srgbClr val="FF0000"/>
                </a:solidFill>
                <a:latin typeface="Century Gothic"/>
                <a:ea typeface="Segoe UI"/>
                <a:cs typeface="Segoe UI"/>
              </a:rPr>
              <a:t> przysięgi Armii Krajowej</a:t>
            </a:r>
            <a:r>
              <a:rPr lang="en-US" sz="240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pl-PL" sz="1800">
                <a:solidFill>
                  <a:srgbClr val="FFFFFF"/>
                </a:solidFill>
                <a:latin typeface="Century Gothic"/>
                <a:ea typeface="Segoe UI"/>
                <a:cs typeface="Segoe UI"/>
              </a:rPr>
              <a:t>​</a:t>
            </a:r>
          </a:p>
          <a:p>
            <a:pPr algn="ctr"/>
            <a:endParaRPr lang="pl-PL"/>
          </a:p>
        </p:txBody>
      </p:sp>
      <p:pic>
        <p:nvPicPr>
          <p:cNvPr id="10" name="Obraz 9" descr="Obraz zawierający tekst, Czcionka, zrzut ekranu, linia&#10;&#10;Zawartość wygenerowana przez AI może być niepoprawna.">
            <a:extLst>
              <a:ext uri="{FF2B5EF4-FFF2-40B4-BE49-F238E27FC236}">
                <a16:creationId xmlns:a16="http://schemas.microsoft.com/office/drawing/2014/main" id="{5FEC208C-F794-93C1-C16D-06DFAC447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516" y="2456316"/>
            <a:ext cx="5076825" cy="657225"/>
          </a:xfrm>
          <a:prstGeom prst="rect">
            <a:avLst/>
          </a:prstGeom>
        </p:spPr>
      </p:pic>
      <p:sp>
        <p:nvSpPr>
          <p:cNvPr id="12" name="pole tekstowe 21">
            <a:extLst>
              <a:ext uri="{FF2B5EF4-FFF2-40B4-BE49-F238E27FC236}">
                <a16:creationId xmlns:a16="http://schemas.microsoft.com/office/drawing/2014/main" id="{1DA40BCA-14DB-444E-EF3D-ADBBB6024566}"/>
              </a:ext>
            </a:extLst>
          </p:cNvPr>
          <p:cNvSpPr txBox="1"/>
          <p:nvPr/>
        </p:nvSpPr>
        <p:spPr>
          <a:xfrm>
            <a:off x="6719456" y="2086429"/>
            <a:ext cx="60960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Przyjmujący:</a:t>
            </a:r>
          </a:p>
          <a:p>
            <a:pPr algn="ctr"/>
            <a:endParaRPr lang="pl-PL"/>
          </a:p>
        </p:txBody>
      </p:sp>
      <p:sp>
        <p:nvSpPr>
          <p:cNvPr id="14" name="pole tekstowe 20">
            <a:extLst>
              <a:ext uri="{FF2B5EF4-FFF2-40B4-BE49-F238E27FC236}">
                <a16:creationId xmlns:a16="http://schemas.microsoft.com/office/drawing/2014/main" id="{6B5DA296-F008-528F-C123-423FADD8BE6D}"/>
              </a:ext>
            </a:extLst>
          </p:cNvPr>
          <p:cNvSpPr txBox="1"/>
          <p:nvPr/>
        </p:nvSpPr>
        <p:spPr>
          <a:xfrm>
            <a:off x="6719455" y="449448"/>
            <a:ext cx="60960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aseline="0">
                <a:solidFill>
                  <a:srgbClr val="FFFFFF"/>
                </a:solidFill>
                <a:latin typeface="Century Gothic"/>
              </a:rPr>
              <a:t>Przyjmowany:</a:t>
            </a:r>
            <a:endParaRPr lang="pl-PL"/>
          </a:p>
          <a:p>
            <a:pPr algn="ctr"/>
            <a:endParaRPr lang="pl-PL"/>
          </a:p>
        </p:txBody>
      </p:sp>
      <p:pic>
        <p:nvPicPr>
          <p:cNvPr id="21" name="Symbol zastępczy zawartości 20" descr="Obraz zawierający ścieg, tekstylia, robótki, płótno&#10;&#10;Zawartość wygenerowana przez AI może być niepoprawna.">
            <a:extLst>
              <a:ext uri="{FF2B5EF4-FFF2-40B4-BE49-F238E27FC236}">
                <a16:creationId xmlns:a16="http://schemas.microsoft.com/office/drawing/2014/main" id="{D5E673BF-876F-E811-CD85-1B3FE053A9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507387" y="3967389"/>
            <a:ext cx="2216605" cy="1376136"/>
          </a:xfrm>
          <a:prstGeom prst="rect">
            <a:avLst/>
          </a:prstGeom>
        </p:spPr>
      </p:pic>
      <p:sp>
        <p:nvSpPr>
          <p:cNvPr id="22" name="Tytuł 1">
            <a:extLst>
              <a:ext uri="{FF2B5EF4-FFF2-40B4-BE49-F238E27FC236}">
                <a16:creationId xmlns:a16="http://schemas.microsoft.com/office/drawing/2014/main" id="{3FB7EB74-7DC8-1195-5DBA-D3BE7CB2E9AE}"/>
              </a:ext>
            </a:extLst>
          </p:cNvPr>
          <p:cNvSpPr txBox="1">
            <a:spLocks/>
          </p:cNvSpPr>
          <p:nvPr/>
        </p:nvSpPr>
        <p:spPr>
          <a:xfrm flipH="1">
            <a:off x="7433955" y="3291865"/>
            <a:ext cx="3935636" cy="6723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/>
              <a:t> </a:t>
            </a:r>
            <a:r>
              <a:rPr lang="pl-PL" sz="2800">
                <a:solidFill>
                  <a:srgbClr val="FF0000"/>
                </a:solidFill>
              </a:rPr>
              <a:t>     Symbolika</a:t>
            </a:r>
          </a:p>
          <a:p>
            <a:r>
              <a:rPr lang="pl-PL" sz="2800">
                <a:solidFill>
                  <a:srgbClr val="FF0000"/>
                </a:solidFill>
              </a:rPr>
              <a:t>    Armii Krajowej</a:t>
            </a:r>
          </a:p>
        </p:txBody>
      </p:sp>
      <p:pic>
        <p:nvPicPr>
          <p:cNvPr id="23" name="Obraz 22" descr="facebook.com">
            <a:extLst>
              <a:ext uri="{FF2B5EF4-FFF2-40B4-BE49-F238E27FC236}">
                <a16:creationId xmlns:a16="http://schemas.microsoft.com/office/drawing/2014/main" id="{739BBE13-F696-2F73-DFF2-D7B5BD6E2D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9889" y="3959224"/>
            <a:ext cx="1798865" cy="1370694"/>
          </a:xfrm>
          <a:prstGeom prst="rect">
            <a:avLst/>
          </a:prstGeom>
        </p:spPr>
      </p:pic>
      <p:sp>
        <p:nvSpPr>
          <p:cNvPr id="24" name="pole tekstowe 13">
            <a:extLst>
              <a:ext uri="{FF2B5EF4-FFF2-40B4-BE49-F238E27FC236}">
                <a16:creationId xmlns:a16="http://schemas.microsoft.com/office/drawing/2014/main" id="{307ED2BC-7895-5A74-7E72-C39699BF709D}"/>
              </a:ext>
            </a:extLst>
          </p:cNvPr>
          <p:cNvSpPr txBox="1"/>
          <p:nvPr/>
        </p:nvSpPr>
        <p:spPr>
          <a:xfrm>
            <a:off x="6105073" y="5402446"/>
            <a:ext cx="6084454" cy="14593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ts val="1725"/>
              </a:lnSpc>
              <a:buFont typeface=""/>
              <a:buChar char="•"/>
            </a:pPr>
            <a:r>
              <a:rPr lang="pl-PL" cap="small"/>
              <a:t>Żołnierze nosili bioało - czerwone opaski, podkreślające polskie pochodzenie.</a:t>
            </a:r>
            <a:r>
              <a:rPr lang="en-US"/>
              <a:t>​</a:t>
            </a:r>
          </a:p>
          <a:p>
            <a:pPr marL="228600" indent="-228600">
              <a:lnSpc>
                <a:spcPts val="1725"/>
              </a:lnSpc>
              <a:buFont typeface=""/>
              <a:buChar char="•"/>
            </a:pPr>
            <a:endParaRPr lang="en-US"/>
          </a:p>
          <a:p>
            <a:pPr marL="228600" indent="-228600" rtl="0">
              <a:lnSpc>
                <a:spcPts val="1725"/>
              </a:lnSpc>
              <a:buFont typeface=""/>
              <a:buChar char="•"/>
            </a:pPr>
            <a:r>
              <a:rPr lang="pl-PL" cap="small"/>
              <a:t>Kotwica "Polska Walcząca" to symbol nadzei i walki o wolność</a:t>
            </a:r>
          </a:p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72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C25E68-057A-7CD4-1712-2FBE842D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202" y="4872766"/>
            <a:ext cx="5739973" cy="149233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W </a:t>
            </a:r>
            <a:r>
              <a:rPr lang="en-US" b="1" err="1">
                <a:solidFill>
                  <a:srgbClr val="FF0000"/>
                </a:solidFill>
              </a:rPr>
              <a:t>górach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świętokrzyskich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działał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okreg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 b="1" err="1">
                <a:solidFill>
                  <a:srgbClr val="FF0000"/>
                </a:solidFill>
              </a:rPr>
              <a:t>radomsko</a:t>
            </a:r>
            <a:r>
              <a:rPr lang="en-US" b="1">
                <a:solidFill>
                  <a:srgbClr val="FF0000"/>
                </a:solidFill>
              </a:rPr>
              <a:t>- </a:t>
            </a:r>
            <a:r>
              <a:rPr lang="en-US" b="1" err="1">
                <a:solidFill>
                  <a:srgbClr val="FF0000"/>
                </a:solidFill>
              </a:rPr>
              <a:t>kielecki</a:t>
            </a:r>
            <a:r>
              <a:rPr lang="en-US" b="1">
                <a:solidFill>
                  <a:srgbClr val="FF0000"/>
                </a:solidFill>
              </a:rPr>
              <a:t> "</a:t>
            </a:r>
            <a:r>
              <a:rPr lang="en-US" b="1" err="1">
                <a:solidFill>
                  <a:srgbClr val="FF0000"/>
                </a:solidFill>
              </a:rPr>
              <a:t>jodła</a:t>
            </a:r>
            <a:r>
              <a:rPr lang="en-US" b="1">
                <a:solidFill>
                  <a:srgbClr val="FF0000"/>
                </a:solidFill>
              </a:rPr>
              <a:t>"</a:t>
            </a:r>
            <a:endParaRPr lang="pl-PL"/>
          </a:p>
        </p:txBody>
      </p:sp>
      <p:pic>
        <p:nvPicPr>
          <p:cNvPr id="7" name="Obraz 6" descr="Obraz zawierający na wolnym powietrzu, drzewo, rzeźba, monument&#10;&#10;Zawartość wygenerowana przez AI może być niepoprawna.">
            <a:extLst>
              <a:ext uri="{FF2B5EF4-FFF2-40B4-BE49-F238E27FC236}">
                <a16:creationId xmlns:a16="http://schemas.microsoft.com/office/drawing/2014/main" id="{957B0A8F-C65D-7509-9DE0-2CAD6A24F4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2" r="3" b="27670"/>
          <a:stretch>
            <a:fillRect/>
          </a:stretch>
        </p:blipFill>
        <p:spPr>
          <a:xfrm>
            <a:off x="1080218" y="3389812"/>
            <a:ext cx="2991801" cy="267788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Symbol zastępczy zawartości 4" descr="Obraz zawierający na wolnym powietrzu, statua, chmura, rzeźba&#10;&#10;Zawartość wygenerowana przez AI może być niepoprawna.">
            <a:extLst>
              <a:ext uri="{FF2B5EF4-FFF2-40B4-BE49-F238E27FC236}">
                <a16:creationId xmlns:a16="http://schemas.microsoft.com/office/drawing/2014/main" id="{B39E9191-4E5B-D4CA-81C9-0E900E98C3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14820" r="3" b="18052"/>
          <a:stretch>
            <a:fillRect/>
          </a:stretch>
        </p:blipFill>
        <p:spPr>
          <a:xfrm>
            <a:off x="1077212" y="376872"/>
            <a:ext cx="2991801" cy="267788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6D69C4-2F87-AD98-F653-1E27731DB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2852" y="1095676"/>
            <a:ext cx="6639961" cy="33708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15 kwietna 1944 roku został powołany odział oghronny radia, a dowódcą został</a:t>
            </a:r>
            <a:r>
              <a:rPr lang="pl-PL" b="1" dirty="0"/>
              <a:t> </a:t>
            </a:r>
            <a:r>
              <a:rPr lang="pl-PL" b="1">
                <a:solidFill>
                  <a:srgbClr val="FF0000"/>
                </a:solidFill>
              </a:rPr>
              <a:t>Bolesław Boczarski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b="1">
                <a:solidFill>
                  <a:srgbClr val="FF0000"/>
                </a:solidFill>
              </a:rPr>
              <a:t>"Jurand"</a:t>
            </a:r>
            <a:r>
              <a:rPr lang="pl-PL" dirty="0"/>
              <a:t> </a:t>
            </a:r>
            <a:r>
              <a:rPr lang="pl-PL"/>
              <a:t>jeden z dowódców z oddziału  Partyzanckiego 'wybranieccy" Jako miesjce jego postoju obrano południowy stok Bukowej Góry niedaleko od wsi klonów</a:t>
            </a:r>
            <a:endParaRPr lang="pl-P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endParaRPr lang="pl-P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Latem 1944 roku w celu sprawnego dowodzenia odtworzonymi dywizjami i samodzielnymi Pułkami podczas akcji "burza" powstał Kielecki Korpus ARmii Krajowej zwany jako Korpus" Jodła"</a:t>
            </a:r>
          </a:p>
          <a:p>
            <a:endParaRPr lang="pl-P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Nasłynniejszym pośród żołnierzy AK na kieleczczyźnie był </a:t>
            </a:r>
            <a:r>
              <a:rPr lang="pl-PL" b="1">
                <a:solidFill>
                  <a:srgbClr val="FF0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jan Piwnik " ponury"</a:t>
            </a:r>
            <a:r>
              <a:rPr lang="pl-PL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dowódca brawurowej akcji uwolnienia żołnierzy "wachłarz' z wieńzienia  w Pińsku</a:t>
            </a:r>
          </a:p>
          <a:p>
            <a:pPr marL="0" indent="0">
              <a:buNone/>
            </a:pP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1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6C3631-943E-CD14-5E9F-1CE99E5C7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026" y="2366575"/>
            <a:ext cx="5547565" cy="10716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600" b="1">
                <a:solidFill>
                  <a:srgbClr val="FF0000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Historia</a:t>
            </a:r>
            <a:br>
              <a:rPr lang="pl-PL" sz="3600" b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pl-PL" sz="3600" b="1">
              <a:solidFill>
                <a:srgbClr val="FF0000"/>
              </a:solidFill>
            </a:endParaRPr>
          </a:p>
        </p:txBody>
      </p:sp>
      <p:pic>
        <p:nvPicPr>
          <p:cNvPr id="5" name="Symbol zastępczy zawartości 4" descr="Obraz zawierający tekst, Czcionka, zrzut ekranu, biały&#10;&#10;Zawartość wygenerowana przez AI może być niepoprawna.">
            <a:extLst>
              <a:ext uri="{FF2B5EF4-FFF2-40B4-BE49-F238E27FC236}">
                <a16:creationId xmlns:a16="http://schemas.microsoft.com/office/drawing/2014/main" id="{BFA162CE-9814-CA25-2B9D-6678F16B4A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20303" y="73008"/>
            <a:ext cx="3643993" cy="1057276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243415B-FF06-4264-7DF4-D169273E78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pl-PL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l-PL" sz="1600" b="1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11" name="Obraz 10" descr="Obraz zawierający tekst, Czcionka, zrzut ekranu, biały&#10;&#10;Zawartość wygenerowana przez AI może być niepoprawna.">
            <a:extLst>
              <a:ext uri="{FF2B5EF4-FFF2-40B4-BE49-F238E27FC236}">
                <a16:creationId xmlns:a16="http://schemas.microsoft.com/office/drawing/2014/main" id="{F6D5D018-F37F-9B39-F15D-4EB857B62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818" y="963110"/>
            <a:ext cx="3640777" cy="1238498"/>
          </a:xfrm>
          <a:prstGeom prst="rect">
            <a:avLst/>
          </a:prstGeom>
        </p:spPr>
      </p:pic>
      <p:pic>
        <p:nvPicPr>
          <p:cNvPr id="12" name="Obraz 11" descr="Obraz zawierający tekst, Czcionka, zrzut ekranu&#10;&#10;Zawartość wygenerowana przez AI może być niepoprawna.">
            <a:extLst>
              <a:ext uri="{FF2B5EF4-FFF2-40B4-BE49-F238E27FC236}">
                <a16:creationId xmlns:a16="http://schemas.microsoft.com/office/drawing/2014/main" id="{96FCD36D-F9A9-BD60-25D3-B53C7096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192" y="4208631"/>
            <a:ext cx="3490233" cy="2648858"/>
          </a:xfrm>
          <a:prstGeom prst="rect">
            <a:avLst/>
          </a:prstGeom>
        </p:spPr>
      </p:pic>
      <p:pic>
        <p:nvPicPr>
          <p:cNvPr id="7" name="Obraz 6" descr="Obraz zawierający tekst, Czcionka, zrzut ekranu&#10;&#10;Zawartość wygenerowana przez AI może być niepoprawna.">
            <a:extLst>
              <a:ext uri="{FF2B5EF4-FFF2-40B4-BE49-F238E27FC236}">
                <a16:creationId xmlns:a16="http://schemas.microsoft.com/office/drawing/2014/main" id="{6ABD7F6C-D157-5A27-0622-19B32DAFE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976" y="3067720"/>
            <a:ext cx="3395193" cy="2334833"/>
          </a:xfrm>
          <a:prstGeom prst="rect">
            <a:avLst/>
          </a:prstGeom>
        </p:spPr>
      </p:pic>
      <p:pic>
        <p:nvPicPr>
          <p:cNvPr id="8" name="Obraz 7" descr="Obraz zawierający tekst, Czcionka, zrzut ekranu, biały&#10;&#10;Zawartość wygenerowana przez AI może być niepoprawna.">
            <a:extLst>
              <a:ext uri="{FF2B5EF4-FFF2-40B4-BE49-F238E27FC236}">
                <a16:creationId xmlns:a16="http://schemas.microsoft.com/office/drawing/2014/main" id="{4ACACEF9-B2D5-6545-0659-78EC9AA31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" y="1121703"/>
            <a:ext cx="3395590" cy="1268978"/>
          </a:xfrm>
          <a:prstGeom prst="rect">
            <a:avLst/>
          </a:prstGeom>
        </p:spPr>
      </p:pic>
      <p:pic>
        <p:nvPicPr>
          <p:cNvPr id="10" name="Obraz 9" descr="Obraz zawierający tekst, Czcionka, zrzut ekranu, biały&#10;&#10;Zawartość wygenerowana przez AI może być niepoprawna.">
            <a:extLst>
              <a:ext uri="{FF2B5EF4-FFF2-40B4-BE49-F238E27FC236}">
                <a16:creationId xmlns:a16="http://schemas.microsoft.com/office/drawing/2014/main" id="{C6171094-9343-9EB8-303C-A317B70A9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" y="2382839"/>
            <a:ext cx="3404391" cy="722531"/>
          </a:xfrm>
          <a:prstGeom prst="rect">
            <a:avLst/>
          </a:prstGeom>
        </p:spPr>
      </p:pic>
      <p:pic>
        <p:nvPicPr>
          <p:cNvPr id="3" name="Obraz 2" descr="Obraz zawierający tekst, Czcionka, zrzut ekranu&#10;&#10;Zawartość wygenerowana przez AI może być niepoprawna.">
            <a:extLst>
              <a:ext uri="{FF2B5EF4-FFF2-40B4-BE49-F238E27FC236}">
                <a16:creationId xmlns:a16="http://schemas.microsoft.com/office/drawing/2014/main" id="{CA43610A-652E-AE52-29BC-F560E9F402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6523" y="2091063"/>
            <a:ext cx="3884189" cy="267451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59E3DA0-710A-E14D-A9D0-1985F54E132D}"/>
              </a:ext>
            </a:extLst>
          </p:cNvPr>
          <p:cNvSpPr txBox="1"/>
          <p:nvPr/>
        </p:nvSpPr>
        <p:spPr>
          <a:xfrm>
            <a:off x="6096001" y="3203620"/>
            <a:ext cx="64394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b="1" cap="all" baseline="0">
                <a:solidFill>
                  <a:srgbClr val="FF0000"/>
                </a:solidFill>
                <a:latin typeface="Century Gothic"/>
              </a:rPr>
              <a:t>Szkoły</a:t>
            </a:r>
            <a:endParaRPr lang="pl-PL" sz="3600"/>
          </a:p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5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4A9567-4C7C-7CB9-21EF-F9F8B024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696" y="470079"/>
            <a:ext cx="6852628" cy="1464972"/>
          </a:xfrm>
        </p:spPr>
        <p:txBody>
          <a:bodyPr>
            <a:noAutofit/>
          </a:bodyPr>
          <a:lstStyle/>
          <a:p>
            <a:r>
              <a:rPr lang="pl-PL" sz="1800">
                <a:solidFill>
                  <a:schemeClr val="tx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  <a:cs typeface="Times New Roman"/>
              </a:rPr>
              <a:t>Nasza Szkoła to publiczna   placówka edukacyjna  </a:t>
            </a:r>
            <a:br>
              <a:rPr lang="pl-PL" sz="18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  <a:cs typeface="Times New Roman"/>
              </a:rPr>
            </a:br>
            <a:r>
              <a:rPr lang="pl-PL" sz="1800">
                <a:solidFill>
                  <a:schemeClr val="tx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  <a:cs typeface="Times New Roman"/>
              </a:rPr>
              <a:t>obejmująca   przedszkole i szkołę podstawową,</a:t>
            </a:r>
            <a:br>
              <a:rPr lang="pl-PL" sz="18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  <a:cs typeface="Times New Roman"/>
              </a:rPr>
            </a:br>
            <a:r>
              <a:rPr lang="pl-PL" sz="1800">
                <a:solidFill>
                  <a:schemeClr val="tx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  <a:cs typeface="Times New Roman"/>
              </a:rPr>
              <a:t>zlokalizowana jest : Kamionki 63,</a:t>
            </a:r>
            <a:br>
              <a:rPr lang="pl-PL" sz="18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  <a:cs typeface="Times New Roman"/>
              </a:rPr>
            </a:br>
            <a:r>
              <a:rPr lang="pl-PL" sz="1800">
                <a:solidFill>
                  <a:schemeClr val="tx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  <a:cs typeface="Times New Roman"/>
              </a:rPr>
              <a:t>                                          26-140 Łączna.</a:t>
            </a:r>
          </a:p>
        </p:txBody>
      </p:sp>
      <p:pic>
        <p:nvPicPr>
          <p:cNvPr id="9" name="Obraz 8" descr="Obraz zawierający tekst, Czcionka, pismo odręczne, zrzut ekranu&#10;&#10;Zawartość wygenerowana przez AI może być niepoprawna.">
            <a:extLst>
              <a:ext uri="{FF2B5EF4-FFF2-40B4-BE49-F238E27FC236}">
                <a16:creationId xmlns:a16="http://schemas.microsoft.com/office/drawing/2014/main" id="{A60E648A-3F1C-FC6F-5EE0-B0F4D8CD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48" y="200308"/>
            <a:ext cx="4127565" cy="6464530"/>
          </a:xfrm>
          <a:prstGeom prst="rect">
            <a:avLst/>
          </a:prstGeom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BF043F08-4940-80D5-8AC2-2D9290014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306" y="354484"/>
            <a:ext cx="2439915" cy="591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>
                <a:solidFill>
                  <a:srgbClr val="FF0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</a:t>
            </a:r>
            <a:endParaRPr lang="pl-PL"/>
          </a:p>
          <a:p>
            <a:pPr marL="0" indent="0">
              <a:buNone/>
            </a:pPr>
            <a:r>
              <a:rPr lang="pl-PL" sz="3600" b="1">
                <a:solidFill>
                  <a:srgbClr val="FF0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Y</a:t>
            </a:r>
            <a:endParaRPr lang="pl-PL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3600" b="1">
                <a:solidFill>
                  <a:srgbClr val="FF0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</a:t>
            </a:r>
            <a:endParaRPr lang="pl-PL"/>
          </a:p>
          <a:p>
            <a:pPr marL="0" indent="0">
              <a:buNone/>
            </a:pPr>
            <a:r>
              <a:rPr lang="pl-PL" sz="3600" b="1">
                <a:solidFill>
                  <a:srgbClr val="FF0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</a:t>
            </a:r>
            <a:endParaRPr lang="pl-PL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3600" b="1">
                <a:solidFill>
                  <a:srgbClr val="FF0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</a:t>
            </a:r>
            <a:endParaRPr lang="pl-PL"/>
          </a:p>
          <a:p>
            <a:pPr marL="0" indent="0">
              <a:buNone/>
            </a:pPr>
            <a:r>
              <a:rPr lang="pl-PL" sz="3600" b="1">
                <a:solidFill>
                  <a:srgbClr val="FF0000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</a:t>
            </a:r>
            <a:endParaRPr lang="pl-PL" sz="3600" b="1" dirty="0">
              <a:solidFill>
                <a:srgbClr val="FF00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3600" b="1" dirty="0">
              <a:solidFill>
                <a:srgbClr val="FF00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3600" b="1" dirty="0">
              <a:solidFill>
                <a:srgbClr val="FF00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29E0746-566F-13AF-1F44-866EB3332C37}"/>
              </a:ext>
            </a:extLst>
          </p:cNvPr>
          <p:cNvSpPr txBox="1"/>
          <p:nvPr/>
        </p:nvSpPr>
        <p:spPr>
          <a:xfrm>
            <a:off x="5537915" y="4577366"/>
            <a:ext cx="6342844" cy="22801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>
              <a:lnSpc>
                <a:spcPts val="2100"/>
              </a:lnSpc>
            </a:pPr>
            <a:r>
              <a:rPr lang="pl-PL" sz="2000" b="1">
                <a:solidFill>
                  <a:srgbClr val="FF0000"/>
                </a:solidFill>
              </a:rPr>
              <a:t> OSIĄGNIĘCIA​</a:t>
            </a:r>
          </a:p>
          <a:p>
            <a:pPr rtl="0">
              <a:lnSpc>
                <a:spcPts val="1575"/>
              </a:lnSpc>
            </a:pPr>
            <a:r>
              <a:rPr lang="en-US"/>
              <a:t>​</a:t>
            </a:r>
          </a:p>
          <a:p>
            <a:pPr>
              <a:lnSpc>
                <a:spcPts val="1575"/>
              </a:lnSpc>
            </a:pP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Szkoła zdobyła pierwsze miejsce w powiecie skarżyskim</a:t>
            </a:r>
          </a:p>
          <a:p>
            <a:pPr>
              <a:lnSpc>
                <a:spcPts val="1575"/>
              </a:lnSpc>
            </a:pPr>
            <a:endParaRPr lang="en-US"/>
          </a:p>
          <a:p>
            <a:pPr>
              <a:lnSpc>
                <a:spcPts val="1575"/>
              </a:lnSpc>
            </a:pP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drugie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w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województwie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w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plebiscycie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„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Szkoła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Roku” </a:t>
            </a:r>
          </a:p>
          <a:p>
            <a:pPr>
              <a:lnSpc>
                <a:spcPts val="1575"/>
              </a:lnSpc>
            </a:pPr>
            <a:r>
              <a:rPr lang="pl-PL"/>
              <a:t>​</a:t>
            </a:r>
          </a:p>
          <a:p>
            <a:pPr>
              <a:lnSpc>
                <a:spcPts val="1575"/>
              </a:lnSpc>
            </a:pP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dzięki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wysokim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wynikom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uczniów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zaangażowaniu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pl-PL"/>
              <a:t>​</a:t>
            </a:r>
          </a:p>
          <a:p>
            <a:pPr>
              <a:lnSpc>
                <a:spcPts val="1575"/>
              </a:lnSpc>
            </a:pPr>
            <a:endParaRPr lang="pl-PL"/>
          </a:p>
          <a:p>
            <a:pPr>
              <a:lnSpc>
                <a:spcPts val="1575"/>
              </a:lnSpc>
            </a:pP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rozwój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kreatywności</a:t>
            </a: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 </a:t>
            </a:r>
          </a:p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D541EC8-EEE2-D219-1226-F0B21B86AD71}"/>
              </a:ext>
            </a:extLst>
          </p:cNvPr>
          <p:cNvSpPr txBox="1"/>
          <p:nvPr/>
        </p:nvSpPr>
        <p:spPr>
          <a:xfrm>
            <a:off x="5452753" y="2281052"/>
            <a:ext cx="6739245" cy="20610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baseline="0">
                <a:solidFill>
                  <a:srgbClr val="FFFFFF"/>
                </a:solidFill>
                <a:latin typeface="Century Gothic"/>
              </a:rPr>
              <a:t>SZKOŁA DYSPONUJE NOWOCZESNYMI SALAMI LEKCYJNYMI, PRACOWNIAMI KOMPUTEROWYMI, LABORATORIAMI,  BIBLIOTEKĄ ORAZ SALĄ GIMNASTYCZNĄ. DODATKOWO  UCZNIOWIE MAJĄ DOSTĘP DO BOISKA SPORTOWEGO  I SZEROKIEJ OFERTY ZAJĘĆ POZALEKCYJNYCH, KTÓRE  ROZWIJAJĄ PASJE  I ZAINTERESOWANIA</a:t>
            </a:r>
            <a:endParaRPr lang="pl-PL"/>
          </a:p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5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C7D33C-7411-CDBC-3D50-BD31FF55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58" y="5814358"/>
            <a:ext cx="5248206" cy="28467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>
                <a:solidFill>
                  <a:schemeClr val="tx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pl-PL" sz="2000" cap="none">
                <a:solidFill>
                  <a:schemeClr val="tx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Century Gothic"/>
                <a:ea typeface="Calibri"/>
                <a:cs typeface="Calibri"/>
              </a:rPr>
              <a:t>NA SZKOLNYCH KORYTARZACH MAMY MNÓSTWO AKCENTÓW PRZYPOMINAJĄCYCH NAM NASZEGO PATRONA.</a:t>
            </a:r>
            <a:endParaRPr lang="pl-PL" sz="2000" cap="none" err="1">
              <a:solidFill>
                <a:schemeClr val="tx1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Century Gothic"/>
              <a:ea typeface="Calibri"/>
              <a:cs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8" descr="Obraz zawierający tekst, pismo odręczne, książka, Produkty papierowe&#10;&#10;Zawartość wygenerowana przez AI może być niepoprawna.">
            <a:extLst>
              <a:ext uri="{FF2B5EF4-FFF2-40B4-BE49-F238E27FC236}">
                <a16:creationId xmlns:a16="http://schemas.microsoft.com/office/drawing/2014/main" id="{C0BF8E6C-B4D4-D185-1920-6C379931E6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37"/>
          <a:stretch>
            <a:fillRect/>
          </a:stretch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4" name="Symbol zastępczy zawartości 13" descr="Obraz zawierający sztuka, symbol, papier, tekst&#10;&#10;Zawartość wygenerowana przez AI może być niepoprawna.">
            <a:extLst>
              <a:ext uri="{FF2B5EF4-FFF2-40B4-BE49-F238E27FC236}">
                <a16:creationId xmlns:a16="http://schemas.microsoft.com/office/drawing/2014/main" id="{F6B0C96E-0FC9-8D58-62C0-7953BB532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1264" r="-5" b="-5"/>
          <a:stretch>
            <a:fillRect/>
          </a:stretch>
        </p:blipFill>
        <p:spPr>
          <a:xfrm>
            <a:off x="6256867" y="160867"/>
            <a:ext cx="3767328" cy="3747805"/>
          </a:xfrm>
          <a:custGeom>
            <a:avLst/>
            <a:gdLst/>
            <a:ahLst/>
            <a:cxnLst/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3" name="Obraz 2" descr="Obraz zawierający tekst, Prostokąt&#10;&#10;Zawartość wygenerowana przez AI może być niepoprawna.">
            <a:extLst>
              <a:ext uri="{FF2B5EF4-FFF2-40B4-BE49-F238E27FC236}">
                <a16:creationId xmlns:a16="http://schemas.microsoft.com/office/drawing/2014/main" id="{089A7F2E-87AA-13EB-0968-20692985F7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349" r="20827" b="2"/>
          <a:stretch>
            <a:fillRect/>
          </a:stretch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8" name="Obraz 7" descr="Obraz zawierający tekst, godło, symbol, Znak towarowy&#10;&#10;Zawartość wygenerowana przez AI może być niepoprawna.">
            <a:extLst>
              <a:ext uri="{FF2B5EF4-FFF2-40B4-BE49-F238E27FC236}">
                <a16:creationId xmlns:a16="http://schemas.microsoft.com/office/drawing/2014/main" id="{FE053558-20C0-BB53-6C68-9F99851B76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158" r="8861" b="-4"/>
          <a:stretch>
            <a:fillRect/>
          </a:stretch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pic>
        <p:nvPicPr>
          <p:cNvPr id="11" name="Symbol zastępczy zawartości 10" descr="Obraz zawierający tekst, pismo odręczne, papier&#10;&#10;Zawartość wygenerowana przez AI może być niepoprawna.">
            <a:extLst>
              <a:ext uri="{FF2B5EF4-FFF2-40B4-BE49-F238E27FC236}">
                <a16:creationId xmlns:a16="http://schemas.microsoft.com/office/drawing/2014/main" id="{F5C3F1D6-D571-2E71-41DB-A785073332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369367" y="16250"/>
            <a:ext cx="2580547" cy="4905777"/>
          </a:xfrm>
          <a:prstGeom prst="rect">
            <a:avLst/>
          </a:prstGeom>
        </p:spPr>
      </p:pic>
      <p:pic>
        <p:nvPicPr>
          <p:cNvPr id="12" name="Obraz 11" descr="Obraz zawierający tekst, pismo odręczne, menu, papier&#10;&#10;Zawartość wygenerowana przez AI może być niepoprawna.">
            <a:extLst>
              <a:ext uri="{FF2B5EF4-FFF2-40B4-BE49-F238E27FC236}">
                <a16:creationId xmlns:a16="http://schemas.microsoft.com/office/drawing/2014/main" id="{ED10F9E2-01A8-1159-39EA-35D7B6A846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4134" y="162635"/>
            <a:ext cx="2162674" cy="491863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3C68A13-D1A9-C635-0FD0-11C29B481401}"/>
              </a:ext>
            </a:extLst>
          </p:cNvPr>
          <p:cNvSpPr txBox="1"/>
          <p:nvPr/>
        </p:nvSpPr>
        <p:spPr>
          <a:xfrm>
            <a:off x="544286" y="5141026"/>
            <a:ext cx="6096000" cy="8156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900" b="1" cap="all" baseline="0">
                <a:solidFill>
                  <a:srgbClr val="FF0000"/>
                </a:solidFill>
                <a:latin typeface="Century Gothic"/>
              </a:rPr>
              <a:t>Pamięć o naszym patronie </a:t>
            </a:r>
            <a:endParaRPr lang="pl-PL"/>
          </a:p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87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C7DC67-744F-431E-5F18-3BC908AC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760" y="-152400"/>
            <a:ext cx="8696862" cy="926263"/>
          </a:xfrm>
        </p:spPr>
        <p:txBody>
          <a:bodyPr>
            <a:normAutofit/>
          </a:bodyPr>
          <a:lstStyle/>
          <a:p>
            <a:pPr algn="ctr"/>
            <a:r>
              <a:rPr lang="pl-PL" sz="2400" b="1">
                <a:solidFill>
                  <a:srgbClr val="FF0000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714D0A-F389-5886-3820-CA7FBDF46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877" y="1862069"/>
            <a:ext cx="4876800" cy="3124201"/>
          </a:xfrm>
        </p:spPr>
        <p:txBody>
          <a:bodyPr/>
          <a:lstStyle/>
          <a:p>
            <a:pPr marL="0" indent="0">
              <a:buNone/>
            </a:pPr>
            <a:endParaRPr lang="pl-PL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endParaRPr lang="pl-PL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06AD538-0042-A9E2-DF10-8FDDD227B484}"/>
              </a:ext>
            </a:extLst>
          </p:cNvPr>
          <p:cNvSpPr txBox="1"/>
          <p:nvPr/>
        </p:nvSpPr>
        <p:spPr>
          <a:xfrm>
            <a:off x="699463" y="755794"/>
            <a:ext cx="10672182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https://upload.wikimedia.org/wikipedia/commons/thumb/8/89/Tadeusz_Bor_Komorowski.jpg/500px-Tadeusz_Bor_Komorowski.jpg</a:t>
            </a:r>
            <a:endParaRPr lang="pl-PL" sz="1200">
              <a:latin typeface="Times New Roman"/>
              <a:cs typeface="Times New Roman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>
              <a:latin typeface="Times New Roman"/>
              <a:cs typeface="Times New Roman"/>
            </a:endParaRPr>
          </a:p>
          <a:p>
            <a:r>
              <a:rPr lang="en-US" sz="1200">
                <a:latin typeface="Times New Roman"/>
                <a:ea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https://zyciorysy.pl/wp-content/uploads/2020/05/355px-Stefan_Rowecki_-1934-e1590060736651.jpg</a:t>
            </a:r>
            <a:endParaRPr lang="en-US" sz="1200">
              <a:latin typeface="Times New Roman"/>
              <a:cs typeface="Times New Roman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pl-PL" sz="1200" cap="small">
              <a:latin typeface="Times New Roman"/>
              <a:cs typeface="Times New Roman"/>
            </a:endParaRPr>
          </a:p>
          <a:p>
            <a:r>
              <a:rPr lang="pl-PL" sz="1200" cap="small">
                <a:latin typeface="Times New Roman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https://przystanekhistoria.pl/dokumenty/zalaczniki/166/166-154843.jpg</a:t>
            </a:r>
          </a:p>
          <a:p>
            <a:endParaRPr lang="pl-PL" sz="1200" cap="small">
              <a:latin typeface="Times New Roman"/>
              <a:cs typeface="Times New Roman"/>
            </a:endParaRPr>
          </a:p>
          <a:p>
            <a:r>
              <a:rPr lang="pl-PL" sz="1200" cap="small">
                <a:latin typeface="Times New Roman"/>
                <a:cs typeface="Times New Roman"/>
              </a:rPr>
              <a:t> </a:t>
            </a:r>
            <a:r>
              <a:rPr lang="pl-PL" sz="1200" cap="small">
                <a:latin typeface="Times New Roman"/>
                <a:ea typeface="+mn-lt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https://sodadruk.pl/userdata/public/gfx/7669/POWSTANIE-WARSZAWSKIE--baner-gotowy-do-powieszenia.jpg</a:t>
            </a:r>
          </a:p>
          <a:p>
            <a:endParaRPr lang="pl-PL" sz="1200" cap="small">
              <a:latin typeface="Times New Roman"/>
              <a:ea typeface="+mn-lt"/>
              <a:cs typeface="Times New Roman"/>
            </a:endParaRPr>
          </a:p>
          <a:p>
            <a:r>
              <a:rPr lang="en-US" sz="1200" cap="small">
                <a:latin typeface="Times New Roman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https://prawy.pl/43241-70-lat-temu-w-sowieckich-kazamatach-zmarl-gen-Leopold-Okulick</a:t>
            </a:r>
            <a:endParaRPr lang="pl-PL" sz="1200">
              <a:latin typeface="Times New Roman"/>
              <a:cs typeface="Times New Roman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cap="small">
              <a:latin typeface="Times New Roman"/>
              <a:cs typeface="Times New Roman"/>
            </a:endParaRPr>
          </a:p>
          <a:p>
            <a:r>
              <a:rPr lang="en-US" sz="1200" cap="small">
                <a:latin typeface="Times New Roman"/>
                <a:ea typeface="+mn-lt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https://radiokielce.pl/wp-content/uploads/2017/06/8-093932.jpg</a:t>
            </a:r>
            <a:endParaRPr lang="en-US" sz="1200" cap="small">
              <a:latin typeface="Times New Roman"/>
              <a:cs typeface="Times New Roman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cap="small">
              <a:latin typeface="Times New Roman"/>
              <a:ea typeface="+mn-lt"/>
              <a:cs typeface="Times New Roman"/>
            </a:endParaRPr>
          </a:p>
          <a:p>
            <a:r>
              <a:rPr lang="en-US" sz="1200" cap="small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https://www.facebook.com/IPN.Gdansk/photos/-kotwica-polski-walcz%C4%85cej-symbol-nadziei-i-oporu-monogram-liter-p-i-w-nie-by%C5%82-dz/1184661323665691/</a:t>
            </a:r>
            <a:endParaRPr lang="en-US" sz="1200"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cap="small">
              <a:ea typeface="+mn-lt"/>
              <a:cs typeface="+mn-lt"/>
            </a:endParaRPr>
          </a:p>
          <a:p>
            <a:r>
              <a:rPr lang="en-US" sz="1200" cap="small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https://radiokielce.pl/wp-content/uploads/2017/06/8-093932.jpg</a:t>
            </a:r>
            <a:endParaRPr lang="en-US" sz="1200"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cap="small">
              <a:ea typeface="+mn-lt"/>
              <a:cs typeface="Times New Roman"/>
            </a:endParaRPr>
          </a:p>
          <a:p>
            <a:r>
              <a:rPr lang="en-US" sz="1200" cap="small"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https://sarmatia-antiques.com/pl/produkt/powstanie-warszawskie-opaska-powstancza-armii-krajowej-batalion-kilinski/</a:t>
            </a:r>
            <a:endParaRPr lang="en-US" sz="1200"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cap="small">
              <a:latin typeface="Century Gothic"/>
              <a:cs typeface="Times New Roman"/>
            </a:endParaRPr>
          </a:p>
          <a:p>
            <a:r>
              <a:rPr lang="en-US" sz="1200" cap="small"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https://mapa.targeo.pl/szkola-podstawowa-im-armii-krajowej-korpus-jodla-w-l-2</a:t>
            </a:r>
            <a:endParaRPr lang="en-US" sz="1200">
              <a:latin typeface="Times New Roman"/>
              <a:cs typeface="Times New Roman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cap="small"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6-140-laczna~13944824/</a:t>
            </a:r>
            <a:r>
              <a:rPr lang="en-US" sz="1200" cap="small" err="1"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przedsiebiorstwo-firma</a:t>
            </a:r>
            <a:r>
              <a:rPr lang="en-US" sz="1200" cap="small"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cap="small" err="1">
                <a:latin typeface="Times New Roman"/>
                <a:cs typeface="Times New Roman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adres</a:t>
            </a:r>
            <a:endParaRPr lang="en-US" sz="1200">
              <a:latin typeface="Times New Roman"/>
              <a:cs typeface="Times New Roman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cap="small">
              <a:latin typeface="Times New Roman"/>
              <a:ea typeface="+mn-lt"/>
              <a:cs typeface="Times New Roman"/>
            </a:endParaRPr>
          </a:p>
          <a:p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 SZKOLE  -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kalendarium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historyczne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Zespół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Szkolno-Przedszkolny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Łącznej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Szkoła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Podstawowa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Armii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Krajowej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Korpus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"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Jodła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 w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Łącznej</a:t>
            </a:r>
            <a:r>
              <a:rPr lang="en-US" sz="1200" cap="small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1200" cap="small" err="1">
                <a:latin typeface="Times New Roman"/>
                <a:ea typeface="+mn-lt"/>
                <a:cs typeface="Times New Roman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Przedszkole</a:t>
            </a:r>
            <a:endParaRPr lang="en-US" sz="1200">
              <a:latin typeface="Times New Roman"/>
              <a:cs typeface="Times New Roman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cap="small">
              <a:latin typeface="Times New Roman"/>
              <a:ea typeface="+mn-lt"/>
              <a:cs typeface="Times New Roman"/>
            </a:endParaRPr>
          </a:p>
          <a:p>
            <a:r>
              <a:rPr lang="en-US" sz="1200" cap="small"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Armia Krajowa – Wikipedia, </a:t>
            </a:r>
            <a:r>
              <a:rPr lang="en-US" sz="1200" cap="small" err="1"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wolna</a:t>
            </a:r>
            <a:r>
              <a:rPr lang="en-US" sz="1200" cap="small"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cap="small" err="1"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encyklopedia</a:t>
            </a:r>
            <a:endParaRPr lang="en-US" sz="1200"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1200" cap="small"/>
          </a:p>
          <a:p>
            <a:endParaRPr lang="en-US" sz="1200" cap="small"/>
          </a:p>
          <a:p>
            <a:endParaRPr lang="en-US" sz="1200" cap="small"/>
          </a:p>
          <a:p>
            <a:endParaRPr lang="pl-PL" sz="1200" cap="small"/>
          </a:p>
          <a:p>
            <a:pPr algn="ctr"/>
            <a:endParaRPr lang="pl-PL" sz="12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2A33CFB-2FEA-19D8-2EA7-0C198373FB04}"/>
              </a:ext>
            </a:extLst>
          </p:cNvPr>
          <p:cNvSpPr txBox="1"/>
          <p:nvPr/>
        </p:nvSpPr>
        <p:spPr>
          <a:xfrm>
            <a:off x="1630496" y="5581551"/>
            <a:ext cx="879021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400"/>
              <a:t>Dziękujemy za </a:t>
            </a:r>
            <a:endParaRPr lang="pl-PL"/>
          </a:p>
          <a:p>
            <a:pPr algn="ctr"/>
            <a:endParaRPr lang="pl-PL" sz="2400" dirty="0"/>
          </a:p>
          <a:p>
            <a:pPr algn="ctr"/>
            <a:r>
              <a:rPr lang="pl-PL" sz="1600"/>
              <a:t>Kamila Kupis 7a, Maciej Przeorski  6a, Maja Wątrobińska 6a,  </a:t>
            </a:r>
          </a:p>
        </p:txBody>
      </p:sp>
    </p:spTree>
    <p:extLst>
      <p:ext uri="{BB962C8B-B14F-4D97-AF65-F5344CB8AC3E}">
        <p14:creationId xmlns:p14="http://schemas.microsoft.com/office/powerpoint/2010/main" val="1571298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Panoramiczny</PresentationFormat>
  <Paragraphs>87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Neue Haas Grotesk Text Pro</vt:lpstr>
      <vt:lpstr>Times New Roman</vt:lpstr>
      <vt:lpstr>Mesh</vt:lpstr>
      <vt:lpstr>"Mój patron, moja szkoła"</vt:lpstr>
      <vt:lpstr>          Czym była       Armia Krajowa?</vt:lpstr>
      <vt:lpstr>Prezentacja programu PowerPoint</vt:lpstr>
      <vt:lpstr>W górach świętokrzyskich działał okreg radomsko- kielecki "jodła"</vt:lpstr>
      <vt:lpstr>Historia </vt:lpstr>
      <vt:lpstr>Nasza Szkoła to publiczna   placówka edukacyjna   obejmująca   przedszkole i szkołę podstawową, zlokalizowana jest : Kamionki 63,                                           26-140 Łączna.</vt:lpstr>
      <vt:lpstr> NA SZKOLNYCH KORYTARZACH MAMY MNÓSTWO AKCENTÓW PRZYPOMINAJĄCYCH NAM NASZEGO PATRONA.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Nauczyciel</dc:creator>
  <cp:lastModifiedBy>Nauczyciel</cp:lastModifiedBy>
  <cp:revision>47</cp:revision>
  <dcterms:created xsi:type="dcterms:W3CDTF">2026-04-20T11:07:51Z</dcterms:created>
  <dcterms:modified xsi:type="dcterms:W3CDTF">2026-04-30T05:43:42Z</dcterms:modified>
</cp:coreProperties>
</file>